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6858000" cx="12192000"/>
  <p:notesSz cx="6858000" cy="9144000"/>
  <p:embeddedFontLst>
    <p:embeddedFont>
      <p:font typeface="Nunito SemiBold"/>
      <p:regular r:id="rId14"/>
      <p:bold r:id="rId15"/>
      <p:italic r:id="rId16"/>
      <p:boldItalic r:id="rId17"/>
    </p:embeddedFont>
    <p:embeddedFont>
      <p:font typeface="Nuni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D056ACB-CA45-49FF-8885-4F1A13DCFA6E}">
  <a:tblStyle styleId="{2D056ACB-CA45-49FF-8885-4F1A13DCFA6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SemiBold-bold.fntdata"/><Relationship Id="rId14" Type="http://schemas.openxmlformats.org/officeDocument/2006/relationships/font" Target="fonts/NunitoSemiBold-regular.fntdata"/><Relationship Id="rId17" Type="http://schemas.openxmlformats.org/officeDocument/2006/relationships/font" Target="fonts/NunitoSemiBold-boldItalic.fntdata"/><Relationship Id="rId16" Type="http://schemas.openxmlformats.org/officeDocument/2006/relationships/font" Target="fonts/NunitoSemiBold-italic.fntdata"/><Relationship Id="rId5" Type="http://schemas.openxmlformats.org/officeDocument/2006/relationships/notesMaster" Target="notesMasters/notesMaster1.xml"/><Relationship Id="rId19" Type="http://schemas.openxmlformats.org/officeDocument/2006/relationships/font" Target="fonts/Nunito-bold.fntdata"/><Relationship Id="rId6" Type="http://schemas.openxmlformats.org/officeDocument/2006/relationships/slide" Target="slides/slide1.xml"/><Relationship Id="rId18"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65c180eb38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5c180eb38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4" name="Google Shape;164;g65c180eb38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65c180eb38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5c180eb38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1" name="Google Shape;171;g65c180eb38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65c180eb38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5c180eb38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1" name="Google Shape;181;g65c180eb38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740e2c2eb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40e2c2eba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9" name="Google Shape;189;g740e2c2eba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65c180eb38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5c180eb38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 name="Google Shape;199;g65c180eb38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65c180eb38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5c180eb38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9" name="Google Shape;209;g65c180eb38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65c180eb38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65c180eb38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6" name="Google Shape;216;g65c180eb38_0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65c180eb3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5c180eb3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8" name="Google Shape;228;g65c180eb3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21.png"/><Relationship Id="rId6"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ocs.google.com/spreadsheets/d/1uQ3mt8CuEPEcXNUXBsW-U_ZNHafTYcJR3khY5-zNH4Y/edit?usp=sharing" TargetMode="Externa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Checking MPESA transactions</a:t>
            </a:r>
            <a:endParaRPr/>
          </a:p>
        </p:txBody>
      </p:sp>
      <p:sp>
        <p:nvSpPr>
          <p:cNvPr id="167" name="Google Shape;167;p19"/>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Context</a:t>
            </a:r>
            <a:endParaRPr/>
          </a:p>
        </p:txBody>
      </p:sp>
      <p:sp>
        <p:nvSpPr>
          <p:cNvPr id="174" name="Google Shape;174;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solidFill>
                  <a:srgbClr val="FFFFFF"/>
                </a:solidFill>
                <a:latin typeface="Nunito"/>
                <a:ea typeface="Nunito"/>
                <a:cs typeface="Nunito"/>
                <a:sym typeface="Nunito"/>
              </a:rPr>
              <a:t>‹#›</a:t>
            </a:fld>
            <a:endParaRPr>
              <a:solidFill>
                <a:srgbClr val="FFFFFF"/>
              </a:solidFill>
              <a:latin typeface="Nunito"/>
              <a:ea typeface="Nunito"/>
              <a:cs typeface="Nunito"/>
              <a:sym typeface="Nunito"/>
            </a:endParaRPr>
          </a:p>
        </p:txBody>
      </p:sp>
      <p:sp>
        <p:nvSpPr>
          <p:cNvPr id="175" name="Google Shape;175;p20"/>
          <p:cNvSpPr txBox="1"/>
          <p:nvPr>
            <p:ph idx="1" type="subTitle"/>
          </p:nvPr>
        </p:nvSpPr>
        <p:spPr>
          <a:xfrm>
            <a:off x="458725" y="1332475"/>
            <a:ext cx="7589700" cy="4851900"/>
          </a:xfrm>
          <a:prstGeom prst="rect">
            <a:avLst/>
          </a:prstGeom>
        </p:spPr>
        <p:txBody>
          <a:bodyPr anchorCtr="0" anchor="t" bIns="45700" lIns="91425" spcFirstLastPara="1" rIns="91425" wrap="square" tIns="45700">
            <a:noAutofit/>
          </a:bodyPr>
          <a:lstStyle/>
          <a:p>
            <a:pPr indent="-330200" lvl="0" marL="457200" rtl="0" algn="l">
              <a:spcBef>
                <a:spcPts val="1000"/>
              </a:spcBef>
              <a:spcAft>
                <a:spcPts val="0"/>
              </a:spcAft>
              <a:buSzPts val="1600"/>
              <a:buChar char="●"/>
            </a:pPr>
            <a:r>
              <a:rPr lang="en-US" sz="1600"/>
              <a:t>The Safaricom C2B API is unreliable such that their responses for a successful transaction are not received or not received in the right order.</a:t>
            </a:r>
            <a:endParaRPr sz="1600"/>
          </a:p>
          <a:p>
            <a:pPr indent="-330200" lvl="0" marL="457200" rtl="0" algn="l">
              <a:spcBef>
                <a:spcPts val="1000"/>
              </a:spcBef>
              <a:spcAft>
                <a:spcPts val="0"/>
              </a:spcAft>
              <a:buSzPts val="1600"/>
              <a:buChar char="●"/>
            </a:pPr>
            <a:r>
              <a:rPr lang="en-US" sz="1600"/>
              <a:t>We have already re-architected to accept either their ‘confirmation’ or ‘validation’ response. </a:t>
            </a:r>
            <a:endParaRPr sz="1600"/>
          </a:p>
          <a:p>
            <a:pPr indent="-330200" lvl="0" marL="457200" rtl="0" algn="l">
              <a:spcBef>
                <a:spcPts val="1000"/>
              </a:spcBef>
              <a:spcAft>
                <a:spcPts val="0"/>
              </a:spcAft>
              <a:buSzPts val="1600"/>
              <a:buChar char="●"/>
            </a:pPr>
            <a:r>
              <a:rPr lang="en-US" sz="1600"/>
              <a:t>However in some scenarios we don’t receive either response at all. As our volumes grow the need for a semi-automated solution is required. </a:t>
            </a:r>
            <a:endParaRPr sz="1600"/>
          </a:p>
          <a:p>
            <a:pPr indent="-330200" lvl="0" marL="457200" rtl="0" algn="l">
              <a:spcBef>
                <a:spcPts val="1000"/>
              </a:spcBef>
              <a:spcAft>
                <a:spcPts val="0"/>
              </a:spcAft>
              <a:buSzPts val="1600"/>
              <a:buChar char="●"/>
            </a:pPr>
            <a:r>
              <a:rPr lang="en-US" sz="1600"/>
              <a:t>Typically Finance who can check transactions aren’t available at certain times and this results in a manual top up which may delay a customer from buying fuel.</a:t>
            </a:r>
            <a:endParaRPr sz="1600"/>
          </a:p>
          <a:p>
            <a:pPr indent="-330200" lvl="0" marL="457200" rtl="0" algn="l">
              <a:spcBef>
                <a:spcPts val="1000"/>
              </a:spcBef>
              <a:spcAft>
                <a:spcPts val="1000"/>
              </a:spcAft>
              <a:buSzPts val="1600"/>
              <a:buChar char="●"/>
            </a:pPr>
            <a:r>
              <a:rPr lang="en-US" sz="1600"/>
              <a:t>We need to enable Customer Support to be able to check the transaction and then credit the customer while they are at the KP.</a:t>
            </a:r>
            <a:endParaRPr sz="1600"/>
          </a:p>
        </p:txBody>
      </p:sp>
      <p:sp>
        <p:nvSpPr>
          <p:cNvPr id="176" name="Google Shape;176;p20"/>
          <p:cNvSpPr/>
          <p:nvPr/>
        </p:nvSpPr>
        <p:spPr>
          <a:xfrm>
            <a:off x="8209275" y="1610350"/>
            <a:ext cx="548700" cy="34746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20"/>
          <p:cNvPicPr preferRelativeResize="0"/>
          <p:nvPr/>
        </p:nvPicPr>
        <p:blipFill>
          <a:blip r:embed="rId3">
            <a:alphaModFix/>
          </a:blip>
          <a:stretch>
            <a:fillRect/>
          </a:stretch>
        </p:blipFill>
        <p:spPr>
          <a:xfrm>
            <a:off x="8910375" y="1713543"/>
            <a:ext cx="3129225" cy="31555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a:t>
            </a:r>
            <a:endParaRPr/>
          </a:p>
        </p:txBody>
      </p:sp>
      <p:sp>
        <p:nvSpPr>
          <p:cNvPr id="184" name="Google Shape;184;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solidFill>
                  <a:srgbClr val="FFFFFF"/>
                </a:solidFill>
                <a:latin typeface="Nunito"/>
                <a:ea typeface="Nunito"/>
                <a:cs typeface="Nunito"/>
                <a:sym typeface="Nunito"/>
              </a:rPr>
              <a:t>‹#›</a:t>
            </a:fld>
            <a:endParaRPr>
              <a:solidFill>
                <a:srgbClr val="FFFFFF"/>
              </a:solidFill>
              <a:latin typeface="Nunito"/>
              <a:ea typeface="Nunito"/>
              <a:cs typeface="Nunito"/>
              <a:sym typeface="Nunito"/>
            </a:endParaRPr>
          </a:p>
        </p:txBody>
      </p:sp>
      <p:pic>
        <p:nvPicPr>
          <p:cNvPr id="185" name="Google Shape;185;p21"/>
          <p:cNvPicPr preferRelativeResize="0"/>
          <p:nvPr/>
        </p:nvPicPr>
        <p:blipFill>
          <a:blip r:embed="rId3">
            <a:alphaModFix/>
          </a:blip>
          <a:stretch>
            <a:fillRect/>
          </a:stretch>
        </p:blipFill>
        <p:spPr>
          <a:xfrm>
            <a:off x="152400" y="1256343"/>
            <a:ext cx="11887200" cy="393794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Responses</a:t>
            </a:r>
            <a:endParaRPr/>
          </a:p>
        </p:txBody>
      </p:sp>
      <p:sp>
        <p:nvSpPr>
          <p:cNvPr id="192" name="Google Shape;192;p22"/>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Successful top up</a:t>
            </a:r>
            <a:endParaRPr/>
          </a:p>
          <a:p>
            <a:pPr indent="-406400" lvl="0" marL="457200" rtl="0" algn="l">
              <a:spcBef>
                <a:spcPts val="0"/>
              </a:spcBef>
              <a:spcAft>
                <a:spcPts val="0"/>
              </a:spcAft>
              <a:buSzPts val="2800"/>
              <a:buChar char="-"/>
            </a:pPr>
            <a:r>
              <a:rPr lang="en-US"/>
              <a:t>Failure to find the transaction</a:t>
            </a:r>
            <a:endParaRPr/>
          </a:p>
          <a:p>
            <a:pPr indent="-406400" lvl="0" marL="457200" rtl="0" algn="l">
              <a:spcBef>
                <a:spcPts val="0"/>
              </a:spcBef>
              <a:spcAft>
                <a:spcPts val="0"/>
              </a:spcAft>
              <a:buSzPts val="2800"/>
              <a:buChar char="-"/>
            </a:pPr>
            <a:r>
              <a:rPr lang="en-US"/>
              <a:t>Failure of top up</a:t>
            </a:r>
            <a:endParaRPr/>
          </a:p>
          <a:p>
            <a:pPr indent="-406400" lvl="0" marL="457200" rtl="0" algn="l">
              <a:spcBef>
                <a:spcPts val="0"/>
              </a:spcBef>
              <a:spcAft>
                <a:spcPts val="0"/>
              </a:spcAft>
              <a:buSzPts val="2800"/>
              <a:buChar char="-"/>
            </a:pPr>
            <a:r>
              <a:rPr lang="en-US"/>
              <a:t>Other error</a:t>
            </a:r>
            <a:endParaRPr/>
          </a:p>
        </p:txBody>
      </p:sp>
      <p:sp>
        <p:nvSpPr>
          <p:cNvPr id="193" name="Google Shape;193;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4" name="Google Shape;194;p22"/>
          <p:cNvSpPr txBox="1"/>
          <p:nvPr/>
        </p:nvSpPr>
        <p:spPr>
          <a:xfrm>
            <a:off x="7714525" y="1816800"/>
            <a:ext cx="2479200" cy="134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Need to define the responses that appear for the user in KOKO Core.</a:t>
            </a:r>
            <a:endParaRPr>
              <a:latin typeface="Nunito SemiBold"/>
              <a:ea typeface="Nunito SemiBold"/>
              <a:cs typeface="Nunito SemiBold"/>
              <a:sym typeface="Nunito SemiBold"/>
            </a:endParaRPr>
          </a:p>
        </p:txBody>
      </p:sp>
      <p:sp>
        <p:nvSpPr>
          <p:cNvPr id="195" name="Google Shape;195;p22"/>
          <p:cNvSpPr/>
          <p:nvPr/>
        </p:nvSpPr>
        <p:spPr>
          <a:xfrm>
            <a:off x="6520375" y="1398900"/>
            <a:ext cx="548700" cy="22362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Work required</a:t>
            </a:r>
            <a:endParaRPr/>
          </a:p>
        </p:txBody>
      </p:sp>
      <p:sp>
        <p:nvSpPr>
          <p:cNvPr id="202" name="Google Shape;202;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03" name="Google Shape;203;p23"/>
          <p:cNvSpPr txBox="1"/>
          <p:nvPr>
            <p:ph idx="1" type="subTitle"/>
          </p:nvPr>
        </p:nvSpPr>
        <p:spPr>
          <a:xfrm>
            <a:off x="458725" y="1332475"/>
            <a:ext cx="5647500" cy="4851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An outline solution was done as part of a POC by Ethan in August.</a:t>
            </a:r>
            <a:endParaRPr sz="2400"/>
          </a:p>
          <a:p>
            <a:pPr indent="-381000" lvl="0" marL="457200" rtl="0" algn="l">
              <a:spcBef>
                <a:spcPts val="2000"/>
              </a:spcBef>
              <a:spcAft>
                <a:spcPts val="0"/>
              </a:spcAft>
              <a:buSzPts val="2400"/>
              <a:buChar char="●"/>
            </a:pPr>
            <a:r>
              <a:rPr lang="en-US" sz="2400"/>
              <a:t>It wasn’t complete as he was experiencing issues testing the Safaricom query API.</a:t>
            </a:r>
            <a:endParaRPr sz="2400"/>
          </a:p>
          <a:p>
            <a:pPr indent="-381000" lvl="0" marL="457200" rtl="0" algn="l">
              <a:spcBef>
                <a:spcPts val="2000"/>
              </a:spcBef>
              <a:spcAft>
                <a:spcPts val="2000"/>
              </a:spcAft>
              <a:buSzPts val="2400"/>
              <a:buChar char="●"/>
            </a:pPr>
            <a:r>
              <a:rPr lang="en-US" sz="2400"/>
              <a:t>We need resource to support the completion of this work, with an aim to get this out in R26.</a:t>
            </a:r>
            <a:endParaRPr sz="2400"/>
          </a:p>
        </p:txBody>
      </p:sp>
      <p:sp>
        <p:nvSpPr>
          <p:cNvPr id="204" name="Google Shape;204;p23"/>
          <p:cNvSpPr/>
          <p:nvPr/>
        </p:nvSpPr>
        <p:spPr>
          <a:xfrm>
            <a:off x="8361675" y="1762750"/>
            <a:ext cx="548700" cy="34746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txBox="1"/>
          <p:nvPr/>
        </p:nvSpPr>
        <p:spPr>
          <a:xfrm>
            <a:off x="9357350" y="2799075"/>
            <a:ext cx="2479200" cy="134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1- 2 weeks: </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Server side engineer </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QA engineer</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Ideally Nairobi because of testing Safaricom API</a:t>
            </a:r>
            <a:endParaRPr>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Placeholder</a:t>
            </a:r>
            <a:endParaRPr/>
          </a:p>
        </p:txBody>
      </p:sp>
      <p:sp>
        <p:nvSpPr>
          <p:cNvPr id="212" name="Google Shape;212;p24"/>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Invalid Kit ID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Better handling for fulfilment failures</a:t>
            </a:r>
            <a:endParaRPr/>
          </a:p>
        </p:txBody>
      </p:sp>
      <p:sp>
        <p:nvSpPr>
          <p:cNvPr id="219" name="Google Shape;219;p25"/>
          <p:cNvSpPr txBox="1"/>
          <p:nvPr>
            <p:ph idx="1" type="subTitle"/>
          </p:nvPr>
        </p:nvSpPr>
        <p:spPr>
          <a:xfrm>
            <a:off x="751850" y="4439925"/>
            <a:ext cx="10981500" cy="1744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400"/>
              <a:t>All the above errors are showing up on KP as ‘Invalid Kit ID’. As a result all the issues come to software for resolution because CS and Stoves can’t troubleshoot. Then we spend time analysing the root cause before finding someone to make the fix, either in our team, @Saarus or in the Stoves team. </a:t>
            </a:r>
            <a:r>
              <a:rPr lang="en-US" sz="1400" u="sng">
                <a:solidFill>
                  <a:schemeClr val="hlink"/>
                </a:solidFill>
                <a:hlinkClick r:id="rId3"/>
              </a:rPr>
              <a:t>Better handling of these in the KP </a:t>
            </a:r>
            <a:r>
              <a:rPr lang="en-US" sz="1400"/>
              <a:t>would reduce time to solve and fix.</a:t>
            </a:r>
            <a:endParaRPr sz="1400"/>
          </a:p>
          <a:p>
            <a:pPr indent="0" lvl="0" marL="0" rtl="0" algn="l">
              <a:spcBef>
                <a:spcPts val="1000"/>
              </a:spcBef>
              <a:spcAft>
                <a:spcPts val="0"/>
              </a:spcAft>
              <a:buNone/>
            </a:pPr>
            <a:r>
              <a:rPr lang="en-US" sz="1400"/>
              <a:t>N.B. Combination of server side and android changes.</a:t>
            </a:r>
            <a:endParaRPr sz="1400"/>
          </a:p>
        </p:txBody>
      </p:sp>
      <p:sp>
        <p:nvSpPr>
          <p:cNvPr id="220" name="Google Shape;220;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21" name="Google Shape;221;p25"/>
          <p:cNvGraphicFramePr/>
          <p:nvPr/>
        </p:nvGraphicFramePr>
        <p:xfrm>
          <a:off x="828050" y="1534150"/>
          <a:ext cx="3000000" cy="3000000"/>
        </p:xfrm>
        <a:graphic>
          <a:graphicData uri="http://schemas.openxmlformats.org/drawingml/2006/table">
            <a:tbl>
              <a:tblPr>
                <a:noFill/>
                <a:tableStyleId>{2D056ACB-CA45-49FF-8885-4F1A13DCFA6E}</a:tableStyleId>
              </a:tblPr>
              <a:tblGrid>
                <a:gridCol w="4921900"/>
              </a:tblGrid>
              <a:tr h="200025">
                <a:tc>
                  <a:txBody>
                    <a:bodyPr/>
                    <a:lstStyle/>
                    <a:p>
                      <a:pPr indent="0" lvl="0" marL="0" rtl="0" algn="l">
                        <a:lnSpc>
                          <a:spcPct val="115000"/>
                        </a:lnSpc>
                        <a:spcBef>
                          <a:spcPts val="0"/>
                        </a:spcBef>
                        <a:spcAft>
                          <a:spcPts val="0"/>
                        </a:spcAft>
                        <a:buNone/>
                      </a:pPr>
                      <a:r>
                        <a:rPr b="1" lang="en-US"/>
                        <a:t>Cause of Invalid Kit ID error</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a:t>Kits not in KNK Kit Tracker</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a:t>Incorrect Shop ID assigned to KOKOpoints</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a:t>Kits moved physically from delivered shop to another</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4325">
                <a:tc>
                  <a:txBody>
                    <a:bodyPr/>
                    <a:lstStyle/>
                    <a:p>
                      <a:pPr indent="0" lvl="0" marL="0" rtl="0" algn="l">
                        <a:lnSpc>
                          <a:spcPct val="115000"/>
                        </a:lnSpc>
                        <a:spcBef>
                          <a:spcPts val="0"/>
                        </a:spcBef>
                        <a:spcAft>
                          <a:spcPts val="0"/>
                        </a:spcAft>
                        <a:buNone/>
                      </a:pPr>
                      <a:r>
                        <a:rPr lang="en-US"/>
                        <a:t>Hyphenated Kit Serial Numbers (Encoded in the QR Code)</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a:t>Safaricom (B2C) Referral Code Failure</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a:t>Incorrect Entry of Kit Serial Number at shop</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a:t>KOKO Core Fulfillment API issues</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a:t>KOKO Core Sales Order not in Odoo</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222" name="Google Shape;222;p25"/>
          <p:cNvPicPr preferRelativeResize="0"/>
          <p:nvPr/>
        </p:nvPicPr>
        <p:blipFill>
          <a:blip r:embed="rId4">
            <a:alphaModFix/>
          </a:blip>
          <a:stretch>
            <a:fillRect/>
          </a:stretch>
        </p:blipFill>
        <p:spPr>
          <a:xfrm>
            <a:off x="6530747" y="1534150"/>
            <a:ext cx="5112628" cy="1406525"/>
          </a:xfrm>
          <a:prstGeom prst="rect">
            <a:avLst/>
          </a:prstGeom>
          <a:noFill/>
          <a:ln>
            <a:noFill/>
          </a:ln>
        </p:spPr>
      </p:pic>
      <p:sp>
        <p:nvSpPr>
          <p:cNvPr id="223" name="Google Shape;223;p25"/>
          <p:cNvSpPr/>
          <p:nvPr/>
        </p:nvSpPr>
        <p:spPr>
          <a:xfrm rot="5400000">
            <a:off x="8592875" y="1059100"/>
            <a:ext cx="878700" cy="4653300"/>
          </a:xfrm>
          <a:prstGeom prst="rightBrace">
            <a:avLst>
              <a:gd fmla="val 8333" name="adj1"/>
              <a:gd fmla="val 49999"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5"/>
          <p:cNvSpPr txBox="1"/>
          <p:nvPr/>
        </p:nvSpPr>
        <p:spPr>
          <a:xfrm>
            <a:off x="6944350" y="4013200"/>
            <a:ext cx="4185900" cy="28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API response - not all are handled in KP</a:t>
            </a:r>
            <a:endParaRPr>
              <a:latin typeface="Nunito SemiBold"/>
              <a:ea typeface="Nunito SemiBold"/>
              <a:cs typeface="Nunito SemiBold"/>
              <a:sym typeface="Nunit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Placeholder</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Potentially can be bundled with invalid kit ID as related.</a:t>
            </a:r>
            <a:endParaRPr/>
          </a:p>
        </p:txBody>
      </p:sp>
      <p:sp>
        <p:nvSpPr>
          <p:cNvPr id="231" name="Google Shape;231;p26"/>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Making fulfilment asynchronous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